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74" r:id="rId3"/>
    <p:sldId id="275" r:id="rId4"/>
    <p:sldId id="257" r:id="rId5"/>
    <p:sldId id="259" r:id="rId6"/>
    <p:sldId id="261" r:id="rId7"/>
    <p:sldId id="262" r:id="rId8"/>
    <p:sldId id="263" r:id="rId9"/>
    <p:sldId id="264" r:id="rId10"/>
    <p:sldId id="265" r:id="rId11"/>
    <p:sldId id="266" r:id="rId12"/>
    <p:sldId id="269" r:id="rId13"/>
    <p:sldId id="277" r:id="rId14"/>
    <p:sldId id="28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3B5D"/>
    <a:srgbClr val="F2EBDF"/>
    <a:srgbClr val="E0E0E0"/>
    <a:srgbClr val="D3D3D3"/>
    <a:srgbClr val="F0E3C2"/>
    <a:srgbClr val="F6EEDA"/>
    <a:srgbClr val="EDDEB9"/>
    <a:srgbClr val="8D6E24"/>
    <a:srgbClr val="8F6E25"/>
    <a:srgbClr val="AE85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605" autoAdjust="0"/>
  </p:normalViewPr>
  <p:slideViewPr>
    <p:cSldViewPr snapToGrid="0">
      <p:cViewPr varScale="1">
        <p:scale>
          <a:sx n="65" d="100"/>
          <a:sy n="65" d="100"/>
        </p:scale>
        <p:origin x="72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569412-8963-44D4-ADC9-6486BB7F6F97}" type="datetimeFigureOut">
              <a:rPr lang="en-US" smtClean="0"/>
              <a:t>7/9/2019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43EC41-E9E8-4395-9086-B62D00F23F21}" type="slidenum">
              <a:rPr lang="en-US" smtClean="0"/>
              <a:t>‹#›</a:t>
            </a:fld>
            <a:endParaRPr lang="en-US"/>
          </a:p>
        </p:txBody>
      </p:sp>
    </p:spTree>
    <p:extLst>
      <p:ext uri="{BB962C8B-B14F-4D97-AF65-F5344CB8AC3E}">
        <p14:creationId xmlns:p14="http://schemas.microsoft.com/office/powerpoint/2010/main" val="4101791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6E5C50-2A9E-44BC-853E-B83C52077A09}" type="slidenum">
              <a:rPr lang="en-US" smtClean="0"/>
              <a:t>2</a:t>
            </a:fld>
            <a:endParaRPr lang="en-US"/>
          </a:p>
        </p:txBody>
      </p:sp>
    </p:spTree>
    <p:extLst>
      <p:ext uri="{BB962C8B-B14F-4D97-AF65-F5344CB8AC3E}">
        <p14:creationId xmlns:p14="http://schemas.microsoft.com/office/powerpoint/2010/main" val="191861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43EC41-E9E8-4395-9086-B62D00F23F21}" type="slidenum">
              <a:rPr lang="en-US" smtClean="0"/>
              <a:t>5</a:t>
            </a:fld>
            <a:endParaRPr lang="en-US"/>
          </a:p>
        </p:txBody>
      </p:sp>
    </p:spTree>
    <p:extLst>
      <p:ext uri="{BB962C8B-B14F-4D97-AF65-F5344CB8AC3E}">
        <p14:creationId xmlns:p14="http://schemas.microsoft.com/office/powerpoint/2010/main" val="1325843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Low" defTabSz="914400" rtl="1">
              <a:lnSpc>
                <a:spcPct val="105000"/>
              </a:lnSpc>
              <a:buFontTx/>
              <a:buNone/>
              <a:defRPr/>
            </a:pPr>
            <a:r>
              <a:rPr lang="ar-KW" sz="1200" kern="0" dirty="0" smtClean="0">
                <a:solidFill>
                  <a:srgbClr val="0C3B5D"/>
                </a:solidFill>
                <a:ea typeface="Calibri" panose="020F0502020204030204" pitchFamily="34" charset="0"/>
                <a:cs typeface="mohammad bold art 1" pitchFamily="2" charset="-78"/>
              </a:rPr>
              <a:t>الشريحة</a:t>
            </a:r>
            <a:r>
              <a:rPr lang="ar-KW" sz="1200" kern="0" baseline="0" dirty="0" smtClean="0">
                <a:solidFill>
                  <a:srgbClr val="0C3B5D"/>
                </a:solidFill>
                <a:ea typeface="Calibri" panose="020F0502020204030204" pitchFamily="34" charset="0"/>
                <a:cs typeface="mohammad bold art 1" pitchFamily="2" charset="-78"/>
              </a:rPr>
              <a:t> الأولى:</a:t>
            </a:r>
            <a:endParaRPr lang="en-US" sz="1200" kern="0" dirty="0" smtClean="0">
              <a:solidFill>
                <a:srgbClr val="0C3B5D"/>
              </a:solidFill>
              <a:ea typeface="Calibri" panose="020F0502020204030204" pitchFamily="34" charset="0"/>
              <a:cs typeface="mohammad bold art 1" pitchFamily="2" charset="-78"/>
            </a:endParaRPr>
          </a:p>
          <a:p>
            <a:pPr marL="28575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لا يتم تطبيق برنامج المؤهلات المهنية</a:t>
            </a:r>
          </a:p>
          <a:p>
            <a:pPr marL="285750" lvl="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الاكتفاء بالمشاركة بالدورات التدريبية المتعلقة المؤهلين الفني والرقابي خلال سنة</a:t>
            </a:r>
          </a:p>
          <a:p>
            <a:pPr marL="285750" lvl="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اجتياز المؤهلين اختيارياً دون المشاركة بالدورات التدريبية</a:t>
            </a:r>
          </a:p>
          <a:p>
            <a:pPr marL="28575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استيفاء محددات سياسة الإعفاء بالنسبة للمؤهل الفني</a:t>
            </a:r>
          </a:p>
          <a:p>
            <a:pPr marL="0" indent="0" algn="justLow" defTabSz="914400" rtl="1">
              <a:lnSpc>
                <a:spcPct val="105000"/>
              </a:lnSpc>
              <a:buFontTx/>
              <a:buNone/>
              <a:defRPr/>
            </a:pPr>
            <a:endParaRPr lang="ar-KW"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buFontTx/>
              <a:buNone/>
              <a:defRPr/>
            </a:pPr>
            <a:r>
              <a:rPr lang="ar-KW" sz="1200" kern="0" dirty="0" smtClean="0">
                <a:solidFill>
                  <a:srgbClr val="0C3B5D"/>
                </a:solidFill>
                <a:ea typeface="Calibri" panose="020F0502020204030204" pitchFamily="34" charset="0"/>
                <a:cs typeface="mohammad bold art 1" pitchFamily="2" charset="-78"/>
              </a:rPr>
              <a:t>الشريحة</a:t>
            </a:r>
            <a:r>
              <a:rPr lang="ar-KW" sz="1200" kern="0" baseline="0" dirty="0" smtClean="0">
                <a:solidFill>
                  <a:srgbClr val="0C3B5D"/>
                </a:solidFill>
                <a:ea typeface="Calibri" panose="020F0502020204030204" pitchFamily="34" charset="0"/>
                <a:cs typeface="mohammad bold art 1" pitchFamily="2" charset="-78"/>
              </a:rPr>
              <a:t> الثانية:</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يتم تطبيق برنامج المؤهلات المهنية عند تجديد التسجيل</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استيفاء محددات سياسة الإعفاء بالنسبة للمؤهل الفني</a:t>
            </a:r>
          </a:p>
          <a:p>
            <a:pPr marL="285750" indent="-285750" algn="justLow" defTabSz="914400" rtl="1">
              <a:lnSpc>
                <a:spcPct val="105000"/>
              </a:lnSpc>
              <a:spcAft>
                <a:spcPts val="800"/>
              </a:spcAft>
              <a:buFontTx/>
              <a:buChar char="-"/>
              <a:defRPr/>
            </a:pPr>
            <a:endParaRPr lang="ar-KW"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spcAft>
                <a:spcPts val="800"/>
              </a:spcAft>
              <a:buFontTx/>
              <a:buNone/>
              <a:defRPr/>
            </a:pPr>
            <a:r>
              <a:rPr lang="ar-KW" sz="1200" kern="0" dirty="0" smtClean="0">
                <a:solidFill>
                  <a:srgbClr val="0C3B5D"/>
                </a:solidFill>
                <a:ea typeface="Calibri" panose="020F0502020204030204" pitchFamily="34" charset="0"/>
                <a:cs typeface="mohammad bold art 1" pitchFamily="2" charset="-78"/>
              </a:rPr>
              <a:t>الشريحة الثالثة:</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يتم تطبيق برنامج المؤهلات المهنية عند التقدم بطلب الترشيح أو التسجيل للوظائف واجبة التسجيل</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استيفاء محددات سياسة الإعفاء بالنسبة للمؤهل الفني</a:t>
            </a:r>
            <a:endParaRPr lang="en-US"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spcAft>
                <a:spcPts val="800"/>
              </a:spcAft>
              <a:buFontTx/>
              <a:buNone/>
              <a:defRPr/>
            </a:pPr>
            <a:endParaRPr lang="ar-KW" sz="1200" kern="0" dirty="0" smtClean="0">
              <a:solidFill>
                <a:srgbClr val="0C3B5D"/>
              </a:solidFill>
              <a:ea typeface="Calibri" panose="020F0502020204030204" pitchFamily="34" charset="0"/>
              <a:cs typeface="mohammad bold art 1" pitchFamily="2" charset="-78"/>
            </a:endParaRPr>
          </a:p>
          <a:p>
            <a:pPr marL="285750" indent="-285750" algn="justLow" defTabSz="914400" rtl="1">
              <a:lnSpc>
                <a:spcPct val="105000"/>
              </a:lnSpc>
              <a:spcAft>
                <a:spcPts val="800"/>
              </a:spcAft>
              <a:buFontTx/>
              <a:buChar char="-"/>
              <a:defRPr/>
            </a:pPr>
            <a:endParaRPr lang="ar-KW"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spcAft>
                <a:spcPts val="800"/>
              </a:spcAft>
              <a:buFontTx/>
              <a:buNone/>
              <a:defRPr/>
            </a:pPr>
            <a:endParaRPr lang="en-US"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buFontTx/>
              <a:buNone/>
              <a:defRPr/>
            </a:pPr>
            <a:endParaRPr lang="en-US" sz="1200" kern="0" dirty="0" smtClean="0">
              <a:solidFill>
                <a:srgbClr val="0C3B5D"/>
              </a:solidFill>
              <a:ea typeface="Calibri" panose="020F0502020204030204" pitchFamily="34" charset="0"/>
              <a:cs typeface="mohammad bold art 1" pitchFamily="2" charset="-78"/>
            </a:endParaRPr>
          </a:p>
          <a:p>
            <a:endParaRPr lang="en-US" dirty="0"/>
          </a:p>
        </p:txBody>
      </p:sp>
      <p:sp>
        <p:nvSpPr>
          <p:cNvPr id="4" name="Slide Number Placeholder 3"/>
          <p:cNvSpPr>
            <a:spLocks noGrp="1"/>
          </p:cNvSpPr>
          <p:nvPr>
            <p:ph type="sldNum" sz="quarter" idx="10"/>
          </p:nvPr>
        </p:nvSpPr>
        <p:spPr/>
        <p:txBody>
          <a:bodyPr/>
          <a:lstStyle/>
          <a:p>
            <a:fld id="{1443EC41-E9E8-4395-9086-B62D00F23F21}" type="slidenum">
              <a:rPr lang="en-US" smtClean="0"/>
              <a:t>12</a:t>
            </a:fld>
            <a:endParaRPr lang="en-US"/>
          </a:p>
        </p:txBody>
      </p:sp>
    </p:spTree>
    <p:extLst>
      <p:ext uri="{BB962C8B-B14F-4D97-AF65-F5344CB8AC3E}">
        <p14:creationId xmlns:p14="http://schemas.microsoft.com/office/powerpoint/2010/main" val="390164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252690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694093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142745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507586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7F0AD5-4685-48AE-9BF7-55916A51C8C8}" type="datetimeFigureOut">
              <a:rPr lang="en-US" smtClean="0"/>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61038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C7F0AD5-4685-48AE-9BF7-55916A51C8C8}" type="datetimeFigureOut">
              <a:rPr lang="en-US" smtClean="0"/>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806750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C7F0AD5-4685-48AE-9BF7-55916A51C8C8}" type="datetimeFigureOut">
              <a:rPr lang="en-US" smtClean="0"/>
              <a:t>7/9/2019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4076728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C7F0AD5-4685-48AE-9BF7-55916A51C8C8}" type="datetimeFigureOut">
              <a:rPr lang="en-US" smtClean="0"/>
              <a:t>7/9/2019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638248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F0AD5-4685-48AE-9BF7-55916A51C8C8}" type="datetimeFigureOut">
              <a:rPr lang="en-US" smtClean="0"/>
              <a:t>7/9/2019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2905623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7F0AD5-4685-48AE-9BF7-55916A51C8C8}" type="datetimeFigureOut">
              <a:rPr lang="en-US" smtClean="0"/>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447833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7F0AD5-4685-48AE-9BF7-55916A51C8C8}" type="datetimeFigureOut">
              <a:rPr lang="en-US" smtClean="0"/>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2363322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F0AD5-4685-48AE-9BF7-55916A51C8C8}" type="datetimeFigureOut">
              <a:rPr lang="en-US" smtClean="0"/>
              <a:t>7/9/2019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94769-E0D2-4516-BA8A-AAB9C040A01A}" type="slidenum">
              <a:rPr lang="en-US" smtClean="0"/>
              <a:t>‹#›</a:t>
            </a:fld>
            <a:endParaRPr lang="en-US"/>
          </a:p>
        </p:txBody>
      </p:sp>
    </p:spTree>
    <p:extLst>
      <p:ext uri="{BB962C8B-B14F-4D97-AF65-F5344CB8AC3E}">
        <p14:creationId xmlns:p14="http://schemas.microsoft.com/office/powerpoint/2010/main" val="1396669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8944680" y="279869"/>
            <a:ext cx="3251056" cy="111309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031" y="319891"/>
            <a:ext cx="2221815" cy="1073075"/>
          </a:xfrm>
          <a:prstGeom prst="rect">
            <a:avLst/>
          </a:prstGeom>
        </p:spPr>
      </p:pic>
      <p:pic>
        <p:nvPicPr>
          <p:cNvPr id="9" name="Picture 8"/>
          <p:cNvPicPr>
            <a:picLocks noChangeAspect="1"/>
          </p:cNvPicPr>
          <p:nvPr/>
        </p:nvPicPr>
        <p:blipFill>
          <a:blip r:embed="rId5"/>
          <a:stretch>
            <a:fillRect/>
          </a:stretch>
        </p:blipFill>
        <p:spPr>
          <a:xfrm>
            <a:off x="1845095" y="2704225"/>
            <a:ext cx="8429625" cy="1676400"/>
          </a:xfrm>
          <a:prstGeom prst="rect">
            <a:avLst/>
          </a:prstGeom>
        </p:spPr>
      </p:pic>
    </p:spTree>
    <p:extLst>
      <p:ext uri="{BB962C8B-B14F-4D97-AF65-F5344CB8AC3E}">
        <p14:creationId xmlns:p14="http://schemas.microsoft.com/office/powerpoint/2010/main" val="3846895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solidFill>
                  <a:schemeClr val="bg1"/>
                </a:solidFill>
                <a:cs typeface="mohammad bold art 1" pitchFamily="2" charset="-78"/>
              </a:rPr>
              <a:t>تطبيق برنامج المؤهلات المهنية</a:t>
            </a:r>
          </a:p>
        </p:txBody>
      </p:sp>
    </p:spTree>
    <p:extLst>
      <p:ext uri="{BB962C8B-B14F-4D97-AF65-F5344CB8AC3E}">
        <p14:creationId xmlns:p14="http://schemas.microsoft.com/office/powerpoint/2010/main" val="361820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38" y="1556697"/>
            <a:ext cx="11875466" cy="3167392"/>
          </a:xfrm>
          <a:prstGeom prst="rect">
            <a:avLst/>
          </a:prstGeom>
        </p:spPr>
      </p:pic>
      <p:sp>
        <p:nvSpPr>
          <p:cNvPr id="6" name="Rectangle 5"/>
          <p:cNvSpPr/>
          <p:nvPr/>
        </p:nvSpPr>
        <p:spPr>
          <a:xfrm>
            <a:off x="7270606" y="1278396"/>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30 سبتمبر 2019</a:t>
            </a:r>
          </a:p>
        </p:txBody>
      </p:sp>
      <p:sp>
        <p:nvSpPr>
          <p:cNvPr id="7" name="Rectangle 6"/>
          <p:cNvSpPr/>
          <p:nvPr/>
        </p:nvSpPr>
        <p:spPr>
          <a:xfrm>
            <a:off x="3063404" y="1278396"/>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1 أكتوبر 2020</a:t>
            </a:r>
          </a:p>
        </p:txBody>
      </p:sp>
      <p:sp>
        <p:nvSpPr>
          <p:cNvPr id="8" name="Rectangle 7"/>
          <p:cNvSpPr/>
          <p:nvPr/>
        </p:nvSpPr>
        <p:spPr>
          <a:xfrm>
            <a:off x="9527570" y="4830561"/>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الأشخاص المسجلين بالوظائف واجبة التسجيل</a:t>
            </a:r>
            <a:endParaRPr lang="en-US" kern="0" dirty="0">
              <a:solidFill>
                <a:schemeClr val="bg1"/>
              </a:solidFill>
              <a:ea typeface="Calibri" panose="020F0502020204030204" pitchFamily="34" charset="0"/>
              <a:cs typeface="Arial" panose="020B0604020202020204" pitchFamily="34" charset="0"/>
            </a:endParaRPr>
          </a:p>
        </p:txBody>
      </p:sp>
      <p:sp>
        <p:nvSpPr>
          <p:cNvPr id="9" name="Rectangle 8"/>
          <p:cNvSpPr/>
          <p:nvPr/>
        </p:nvSpPr>
        <p:spPr>
          <a:xfrm>
            <a:off x="5146310" y="4856087"/>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sp>
        <p:nvSpPr>
          <p:cNvPr id="10" name="Rectangle 9"/>
          <p:cNvSpPr/>
          <p:nvPr/>
        </p:nvSpPr>
        <p:spPr>
          <a:xfrm>
            <a:off x="768420" y="4818446"/>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spTree>
    <p:extLst>
      <p:ext uri="{BB962C8B-B14F-4D97-AF65-F5344CB8AC3E}">
        <p14:creationId xmlns:p14="http://schemas.microsoft.com/office/powerpoint/2010/main" val="8409394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513347" y="672827"/>
            <a:ext cx="8969719" cy="1966533"/>
          </a:xfrm>
          <a:prstGeom prst="rect">
            <a:avLst/>
          </a:prstGeom>
        </p:spPr>
      </p:pic>
      <p:sp>
        <p:nvSpPr>
          <p:cNvPr id="9" name="Rectangle 8"/>
          <p:cNvSpPr/>
          <p:nvPr/>
        </p:nvSpPr>
        <p:spPr>
          <a:xfrm>
            <a:off x="9684109" y="1102881"/>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الأشخاص المسجلين بالوظائف واجبة التسجيل</a:t>
            </a:r>
            <a:endParaRPr lang="en-US" kern="0" dirty="0">
              <a:solidFill>
                <a:schemeClr val="bg1"/>
              </a:solidFill>
              <a:ea typeface="Calibri" panose="020F0502020204030204" pitchFamily="34" charset="0"/>
              <a:cs typeface="Arial" panose="020B0604020202020204" pitchFamily="34" charset="0"/>
            </a:endParaRPr>
          </a:p>
        </p:txBody>
      </p:sp>
      <p:sp>
        <p:nvSpPr>
          <p:cNvPr id="8" name="Rectangle 7"/>
          <p:cNvSpPr/>
          <p:nvPr/>
        </p:nvSpPr>
        <p:spPr>
          <a:xfrm>
            <a:off x="1510348" y="7732290"/>
            <a:ext cx="9157623" cy="1126462"/>
          </a:xfrm>
          <a:prstGeom prst="rect">
            <a:avLst/>
          </a:prstGeom>
          <a:solidFill>
            <a:srgbClr val="F2EBDF"/>
          </a:solidFill>
        </p:spPr>
        <p:txBody>
          <a:bodyPr wrap="square">
            <a:spAutoFit/>
          </a:bodyPr>
          <a:lstStyle/>
          <a:p>
            <a:pPr marL="285750" indent="-285750" algn="justLow" defTabSz="914400" rtl="1">
              <a:lnSpc>
                <a:spcPct val="105000"/>
              </a:lnSpc>
              <a:buFontTx/>
              <a:buChar char="-"/>
              <a:defRPr/>
            </a:pPr>
            <a:r>
              <a:rPr lang="ar-KW" sz="1600" kern="0" dirty="0" smtClean="0">
                <a:solidFill>
                  <a:srgbClr val="0C3B5D"/>
                </a:solidFill>
                <a:ea typeface="Calibri" panose="020F0502020204030204" pitchFamily="34" charset="0"/>
                <a:cs typeface="mohammad bold art 1" pitchFamily="2" charset="-78"/>
              </a:rPr>
              <a:t>لا </a:t>
            </a:r>
            <a:r>
              <a:rPr lang="ar-KW" sz="1600" kern="0" dirty="0">
                <a:solidFill>
                  <a:srgbClr val="0C3B5D"/>
                </a:solidFill>
                <a:ea typeface="Calibri" panose="020F0502020204030204" pitchFamily="34" charset="0"/>
                <a:cs typeface="mohammad bold art 1" pitchFamily="2" charset="-78"/>
              </a:rPr>
              <a:t>يتم تطبيق برنامج المؤهلات المهنية</a:t>
            </a:r>
          </a:p>
          <a:p>
            <a:pPr marL="285750" lvl="0" indent="-285750" algn="justLow" defTabSz="914400" rtl="1">
              <a:lnSpc>
                <a:spcPct val="105000"/>
              </a:lnSpc>
              <a:buFontTx/>
              <a:buChar char="-"/>
              <a:defRPr/>
            </a:pPr>
            <a:r>
              <a:rPr lang="ar-KW" sz="1600" kern="0" dirty="0" smtClean="0">
                <a:solidFill>
                  <a:srgbClr val="0C3B5D"/>
                </a:solidFill>
                <a:ea typeface="Calibri" panose="020F0502020204030204" pitchFamily="34" charset="0"/>
                <a:cs typeface="mohammad bold art 1" pitchFamily="2" charset="-78"/>
              </a:rPr>
              <a:t>الاكتفاء بالمشاركة </a:t>
            </a:r>
            <a:r>
              <a:rPr lang="ar-KW" sz="1600" kern="0" dirty="0">
                <a:solidFill>
                  <a:srgbClr val="0C3B5D"/>
                </a:solidFill>
                <a:ea typeface="Calibri" panose="020F0502020204030204" pitchFamily="34" charset="0"/>
                <a:cs typeface="mohammad bold art 1" pitchFamily="2" charset="-78"/>
              </a:rPr>
              <a:t>بالدورات التدريبية المتعلقة </a:t>
            </a:r>
            <a:r>
              <a:rPr lang="ar-KW" sz="1600" kern="0" dirty="0" smtClean="0">
                <a:solidFill>
                  <a:srgbClr val="0C3B5D"/>
                </a:solidFill>
                <a:ea typeface="Calibri" panose="020F0502020204030204" pitchFamily="34" charset="0"/>
                <a:cs typeface="mohammad bold art 1" pitchFamily="2" charset="-78"/>
              </a:rPr>
              <a:t>المؤهلين </a:t>
            </a:r>
            <a:r>
              <a:rPr lang="ar-KW" sz="1600" kern="0" dirty="0">
                <a:solidFill>
                  <a:srgbClr val="0C3B5D"/>
                </a:solidFill>
                <a:ea typeface="Calibri" panose="020F0502020204030204" pitchFamily="34" charset="0"/>
                <a:cs typeface="mohammad bold art 1" pitchFamily="2" charset="-78"/>
              </a:rPr>
              <a:t>الفني والرقابي خلال </a:t>
            </a:r>
            <a:r>
              <a:rPr lang="ar-KW" sz="1600" kern="0" dirty="0" smtClean="0">
                <a:solidFill>
                  <a:srgbClr val="0C3B5D"/>
                </a:solidFill>
                <a:ea typeface="Calibri" panose="020F0502020204030204" pitchFamily="34" charset="0"/>
                <a:cs typeface="mohammad bold art 1" pitchFamily="2" charset="-78"/>
              </a:rPr>
              <a:t>سنة</a:t>
            </a:r>
          </a:p>
          <a:p>
            <a:pPr marL="285750" lvl="0" indent="-285750" algn="justLow" defTabSz="914400" rtl="1">
              <a:lnSpc>
                <a:spcPct val="105000"/>
              </a:lnSpc>
              <a:buFontTx/>
              <a:buChar char="-"/>
              <a:defRPr/>
            </a:pPr>
            <a:r>
              <a:rPr lang="ar-KW" sz="1600" kern="0" dirty="0" smtClean="0">
                <a:solidFill>
                  <a:srgbClr val="0C3B5D"/>
                </a:solidFill>
                <a:ea typeface="Calibri" panose="020F0502020204030204" pitchFamily="34" charset="0"/>
                <a:cs typeface="mohammad bold art 1" pitchFamily="2" charset="-78"/>
              </a:rPr>
              <a:t>اجتياز المؤهلين </a:t>
            </a:r>
            <a:r>
              <a:rPr lang="ar-KW" sz="1600" kern="0" dirty="0">
                <a:solidFill>
                  <a:srgbClr val="0C3B5D"/>
                </a:solidFill>
                <a:ea typeface="Calibri" panose="020F0502020204030204" pitchFamily="34" charset="0"/>
                <a:cs typeface="mohammad bold art 1" pitchFamily="2" charset="-78"/>
              </a:rPr>
              <a:t>اختيارياً دون المشاركة بالدورات </a:t>
            </a:r>
            <a:r>
              <a:rPr lang="ar-KW" sz="1600" kern="0" dirty="0" smtClean="0">
                <a:solidFill>
                  <a:srgbClr val="0C3B5D"/>
                </a:solidFill>
                <a:ea typeface="Calibri" panose="020F0502020204030204" pitchFamily="34" charset="0"/>
                <a:cs typeface="mohammad bold art 1" pitchFamily="2" charset="-78"/>
              </a:rPr>
              <a:t>التدريبية</a:t>
            </a:r>
          </a:p>
          <a:p>
            <a:pPr marL="285750" indent="-285750" algn="justLow" defTabSz="914400" rtl="1">
              <a:lnSpc>
                <a:spcPct val="105000"/>
              </a:lnSpc>
              <a:buFontTx/>
              <a:buChar char="-"/>
              <a:defRPr/>
            </a:pPr>
            <a:r>
              <a:rPr lang="ar-KW" sz="1600" kern="0" dirty="0">
                <a:solidFill>
                  <a:srgbClr val="0C3B5D"/>
                </a:solidFill>
                <a:ea typeface="Calibri" panose="020F0502020204030204" pitchFamily="34" charset="0"/>
                <a:cs typeface="mohammad bold art 1" pitchFamily="2" charset="-78"/>
              </a:rPr>
              <a:t>استيفاء محددات سياسة </a:t>
            </a:r>
            <a:r>
              <a:rPr lang="ar-KW" sz="1600" kern="0" dirty="0" smtClean="0">
                <a:solidFill>
                  <a:srgbClr val="0C3B5D"/>
                </a:solidFill>
                <a:ea typeface="Calibri" panose="020F0502020204030204" pitchFamily="34" charset="0"/>
                <a:cs typeface="mohammad bold art 1" pitchFamily="2" charset="-78"/>
              </a:rPr>
              <a:t>الإعفاء بالنسبة للمؤهل الفني</a:t>
            </a:r>
            <a:endParaRPr lang="en-US" sz="1600" kern="0" dirty="0">
              <a:solidFill>
                <a:srgbClr val="0C3B5D"/>
              </a:solidFill>
              <a:ea typeface="Calibri" panose="020F0502020204030204" pitchFamily="34" charset="0"/>
              <a:cs typeface="mohammad bold art 1" pitchFamily="2" charset="-78"/>
            </a:endParaRPr>
          </a:p>
        </p:txBody>
      </p:sp>
      <p:pic>
        <p:nvPicPr>
          <p:cNvPr id="10" name="Picture 9"/>
          <p:cNvPicPr>
            <a:picLocks noChangeAspect="1"/>
          </p:cNvPicPr>
          <p:nvPr/>
        </p:nvPicPr>
        <p:blipFill>
          <a:blip r:embed="rId4"/>
          <a:stretch>
            <a:fillRect/>
          </a:stretch>
        </p:blipFill>
        <p:spPr>
          <a:xfrm>
            <a:off x="506260" y="2720032"/>
            <a:ext cx="8978200" cy="1934074"/>
          </a:xfrm>
          <a:prstGeom prst="rect">
            <a:avLst/>
          </a:prstGeom>
        </p:spPr>
      </p:pic>
      <p:sp>
        <p:nvSpPr>
          <p:cNvPr id="11" name="Rectangle 10"/>
          <p:cNvSpPr/>
          <p:nvPr/>
        </p:nvSpPr>
        <p:spPr>
          <a:xfrm>
            <a:off x="9684109" y="3133857"/>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pic>
        <p:nvPicPr>
          <p:cNvPr id="12" name="Picture 11"/>
          <p:cNvPicPr>
            <a:picLocks noChangeAspect="1"/>
          </p:cNvPicPr>
          <p:nvPr/>
        </p:nvPicPr>
        <p:blipFill>
          <a:blip r:embed="rId5"/>
          <a:stretch>
            <a:fillRect/>
          </a:stretch>
        </p:blipFill>
        <p:spPr>
          <a:xfrm>
            <a:off x="519220" y="4734778"/>
            <a:ext cx="8963846" cy="1910176"/>
          </a:xfrm>
          <a:prstGeom prst="rect">
            <a:avLst/>
          </a:prstGeom>
        </p:spPr>
      </p:pic>
      <p:sp>
        <p:nvSpPr>
          <p:cNvPr id="13" name="Rectangle 12"/>
          <p:cNvSpPr/>
          <p:nvPr/>
        </p:nvSpPr>
        <p:spPr>
          <a:xfrm>
            <a:off x="9684108" y="5136654"/>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sp>
        <p:nvSpPr>
          <p:cNvPr id="16" name="Rectangle 15"/>
          <p:cNvSpPr/>
          <p:nvPr/>
        </p:nvSpPr>
        <p:spPr>
          <a:xfrm>
            <a:off x="5650353" y="326979"/>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30 سبتمبر 2019</a:t>
            </a:r>
          </a:p>
        </p:txBody>
      </p:sp>
      <p:sp>
        <p:nvSpPr>
          <p:cNvPr id="17" name="Rectangle 16"/>
          <p:cNvSpPr/>
          <p:nvPr/>
        </p:nvSpPr>
        <p:spPr>
          <a:xfrm>
            <a:off x="2437761" y="326979"/>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1 أكتوبر 2020</a:t>
            </a:r>
          </a:p>
        </p:txBody>
      </p:sp>
      <p:cxnSp>
        <p:nvCxnSpPr>
          <p:cNvPr id="18" name="Straight Connector 17"/>
          <p:cNvCxnSpPr/>
          <p:nvPr/>
        </p:nvCxnSpPr>
        <p:spPr>
          <a:xfrm flipV="1">
            <a:off x="506260" y="2639360"/>
            <a:ext cx="11332814" cy="20168"/>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06260" y="4646229"/>
            <a:ext cx="11332814" cy="7877"/>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63821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rtl="1">
              <a:lnSpc>
                <a:spcPct val="120000"/>
              </a:lnSpc>
              <a:buSzPct val="80000"/>
            </a:pPr>
            <a:r>
              <a:rPr lang="ar-KW" sz="4000" dirty="0" smtClean="0">
                <a:cs typeface="mohammad bold art 1" pitchFamily="2" charset="-78"/>
              </a:rPr>
              <a:t>التدريب </a:t>
            </a:r>
            <a:r>
              <a:rPr lang="ar-KW" sz="4000" dirty="0">
                <a:cs typeface="mohammad bold art 1" pitchFamily="2" charset="-78"/>
              </a:rPr>
              <a:t>وآلية التقديم لاختبارات المؤهلات المهنية</a:t>
            </a:r>
          </a:p>
        </p:txBody>
      </p:sp>
    </p:spTree>
    <p:extLst>
      <p:ext uri="{BB962C8B-B14F-4D97-AF65-F5344CB8AC3E}">
        <p14:creationId xmlns:p14="http://schemas.microsoft.com/office/powerpoint/2010/main" val="4200387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idx="1"/>
          </p:nvPr>
        </p:nvSpPr>
        <p:spPr>
          <a:xfrm>
            <a:off x="1483260" y="338827"/>
            <a:ext cx="9100242" cy="5455391"/>
          </a:xfrm>
        </p:spPr>
        <p:txBody>
          <a:bodyPr>
            <a:normAutofit/>
          </a:bodyPr>
          <a:lstStyle/>
          <a:p>
            <a:pPr marL="0" indent="0" algn="just" rtl="1">
              <a:lnSpc>
                <a:spcPct val="160000"/>
              </a:lnSpc>
              <a:buNone/>
            </a:pPr>
            <a:endParaRPr lang="ar-KW" sz="1800" dirty="0" smtClean="0">
              <a:solidFill>
                <a:prstClr val="black"/>
              </a:solidFill>
              <a:cs typeface="mohammad bold art 1" pitchFamily="2" charset="-78"/>
            </a:endParaRPr>
          </a:p>
          <a:p>
            <a:pPr algn="just" rtl="1">
              <a:lnSpc>
                <a:spcPct val="160000"/>
              </a:lnSpc>
            </a:pPr>
            <a:endParaRPr lang="ar-KW" sz="1800" dirty="0">
              <a:solidFill>
                <a:prstClr val="black"/>
              </a:solidFill>
              <a:cs typeface="mohammad bold art 1" pitchFamily="2" charset="-78"/>
            </a:endParaRPr>
          </a:p>
          <a:p>
            <a:pPr algn="r" rtl="1"/>
            <a:endParaRPr lang="ar-KW" dirty="0"/>
          </a:p>
        </p:txBody>
      </p:sp>
      <p:sp>
        <p:nvSpPr>
          <p:cNvPr id="2" name="Rectangle 1"/>
          <p:cNvSpPr/>
          <p:nvPr/>
        </p:nvSpPr>
        <p:spPr>
          <a:xfrm>
            <a:off x="570270" y="1165757"/>
            <a:ext cx="11130117" cy="4308872"/>
          </a:xfrm>
          <a:prstGeom prst="rect">
            <a:avLst/>
          </a:prstGeom>
        </p:spPr>
        <p:txBody>
          <a:bodyPr wrap="square">
            <a:spAutoFit/>
          </a:bodyPr>
          <a:lstStyle/>
          <a:p>
            <a:pPr marL="342900" indent="-342900" algn="just" rtl="1">
              <a:lnSpc>
                <a:spcPct val="200000"/>
              </a:lnSpc>
              <a:buFont typeface="Arial" panose="020B0604020202020204" pitchFamily="34" charset="0"/>
              <a:buChar char="•"/>
            </a:pPr>
            <a:r>
              <a:rPr lang="ar-KW" sz="2200" dirty="0" smtClean="0">
                <a:latin typeface="+mj-lt"/>
                <a:cs typeface="mohammad bold art 1" pitchFamily="2" charset="-78"/>
              </a:rPr>
              <a:t>يتم </a:t>
            </a:r>
            <a:r>
              <a:rPr lang="ar-KW" sz="2200" dirty="0">
                <a:latin typeface="+mj-lt"/>
                <a:cs typeface="mohammad bold art 1" pitchFamily="2" charset="-78"/>
              </a:rPr>
              <a:t>الحصول على المواد العلمية</a:t>
            </a:r>
            <a:r>
              <a:rPr lang="en-US" sz="2200" dirty="0">
                <a:latin typeface="+mj-lt"/>
                <a:cs typeface="mohammad bold art 1" pitchFamily="2" charset="-78"/>
              </a:rPr>
              <a:t> </a:t>
            </a:r>
            <a:r>
              <a:rPr lang="ar-KW" sz="2200" dirty="0">
                <a:latin typeface="+mj-lt"/>
                <a:cs typeface="mohammad bold art 1" pitchFamily="2" charset="-78"/>
              </a:rPr>
              <a:t>المخصصة للمؤهل عند التسجيل لتقديم المؤهل من خلال الموقع الإلكتروني للمعهد المعتمد للأوراق المالية </a:t>
            </a:r>
            <a:r>
              <a:rPr lang="ar-KW" sz="2200" dirty="0" smtClean="0">
                <a:latin typeface="+mj-lt"/>
                <a:cs typeface="mohammad bold art 1" pitchFamily="2" charset="-78"/>
              </a:rPr>
              <a:t>والاستثمار </a:t>
            </a:r>
            <a:r>
              <a:rPr lang="en-US" sz="2200" dirty="0" smtClean="0">
                <a:cs typeface="mohammad bold art 1" pitchFamily="2" charset="-78"/>
              </a:rPr>
              <a:t> CISI</a:t>
            </a:r>
            <a:r>
              <a:rPr lang="ar-KW" sz="2200" dirty="0" smtClean="0">
                <a:latin typeface="+mj-lt"/>
                <a:cs typeface="mohammad bold art 1" pitchFamily="2" charset="-78"/>
              </a:rPr>
              <a:t>، مع </a:t>
            </a:r>
            <a:r>
              <a:rPr lang="ar-KW" sz="2200" dirty="0">
                <a:latin typeface="+mj-lt"/>
                <a:cs typeface="mohammad bold art 1" pitchFamily="2" charset="-78"/>
              </a:rPr>
              <a:t>الإشارة إلى </a:t>
            </a:r>
            <a:r>
              <a:rPr lang="ar-KW" sz="2200" dirty="0">
                <a:cs typeface="mohammad bold art 1" pitchFamily="2" charset="-78"/>
              </a:rPr>
              <a:t>أن معهد</a:t>
            </a:r>
            <a:r>
              <a:rPr lang="en-US" sz="2200" dirty="0">
                <a:cs typeface="mohammad bold art 1" pitchFamily="2" charset="-78"/>
              </a:rPr>
              <a:t>CISI </a:t>
            </a:r>
            <a:r>
              <a:rPr lang="ar-KW" sz="2200" dirty="0">
                <a:cs typeface="mohammad bold art 1" pitchFamily="2" charset="-78"/>
              </a:rPr>
              <a:t> لا </a:t>
            </a:r>
            <a:r>
              <a:rPr lang="ar-KW" sz="2200" dirty="0">
                <a:latin typeface="+mj-lt"/>
                <a:cs typeface="mohammad bold art 1" pitchFamily="2" charset="-78"/>
              </a:rPr>
              <a:t>يعتبر جهة تدريبية، ولكنه يقوم بتوفير مدربين معتمدين لتقديم التدريب اللازم وفق </a:t>
            </a:r>
            <a:r>
              <a:rPr lang="ar-KW" sz="2200" dirty="0" smtClean="0">
                <a:latin typeface="+mj-lt"/>
                <a:cs typeface="mohammad bold art 1" pitchFamily="2" charset="-78"/>
              </a:rPr>
              <a:t>نظام المدربين المعتمدين </a:t>
            </a:r>
          </a:p>
          <a:p>
            <a:pPr algn="just" rtl="1">
              <a:lnSpc>
                <a:spcPct val="200000"/>
              </a:lnSpc>
            </a:pPr>
            <a:r>
              <a:rPr lang="ar-KW" sz="2200" dirty="0">
                <a:latin typeface="+mj-lt"/>
                <a:cs typeface="mohammad bold art 1" pitchFamily="2" charset="-78"/>
              </a:rPr>
              <a:t> </a:t>
            </a:r>
            <a:r>
              <a:rPr lang="ar-KW" sz="2200" dirty="0" smtClean="0">
                <a:latin typeface="+mj-lt"/>
                <a:cs typeface="mohammad bold art 1" pitchFamily="2" charset="-78"/>
              </a:rPr>
              <a:t>    (</a:t>
            </a:r>
            <a:r>
              <a:rPr lang="en-US" sz="2200" dirty="0" smtClean="0">
                <a:latin typeface="+mj-lt"/>
                <a:cs typeface="mohammad bold art 1" pitchFamily="2" charset="-78"/>
              </a:rPr>
              <a:t>Accredited</a:t>
            </a:r>
            <a:r>
              <a:rPr lang="ar-KW" sz="2200" dirty="0" smtClean="0">
                <a:latin typeface="+mj-lt"/>
                <a:cs typeface="mohammad bold art 1" pitchFamily="2" charset="-78"/>
              </a:rPr>
              <a:t> </a:t>
            </a:r>
            <a:r>
              <a:rPr lang="en-US" sz="2200" dirty="0" smtClean="0">
                <a:latin typeface="+mj-lt"/>
                <a:cs typeface="mohammad bold art 1" pitchFamily="2" charset="-78"/>
              </a:rPr>
              <a:t>Trainer</a:t>
            </a:r>
            <a:r>
              <a:rPr lang="ar-KW" sz="2200" dirty="0" smtClean="0">
                <a:latin typeface="+mj-lt"/>
                <a:cs typeface="mohammad bold art 1" pitchFamily="2" charset="-78"/>
              </a:rPr>
              <a:t>)</a:t>
            </a:r>
          </a:p>
          <a:p>
            <a:pPr algn="just" rtl="1">
              <a:lnSpc>
                <a:spcPct val="200000"/>
              </a:lnSpc>
            </a:pPr>
            <a:endParaRPr lang="ar-KW" sz="500" dirty="0" smtClean="0">
              <a:latin typeface="+mj-lt"/>
              <a:cs typeface="mohammad bold art 1" pitchFamily="2" charset="-78"/>
            </a:endParaRPr>
          </a:p>
          <a:p>
            <a:pPr marL="342900" indent="-342900" algn="just" rtl="1">
              <a:lnSpc>
                <a:spcPct val="200000"/>
              </a:lnSpc>
              <a:buFont typeface="Arial" panose="020B0604020202020204" pitchFamily="34" charset="0"/>
              <a:buChar char="•"/>
            </a:pPr>
            <a:r>
              <a:rPr lang="ar-KW" sz="2200" dirty="0" smtClean="0">
                <a:latin typeface="+mj-lt"/>
                <a:cs typeface="mohammad bold art 1" pitchFamily="2" charset="-78"/>
              </a:rPr>
              <a:t>يتم التقديم لاختبارات المؤهلات الواردة في برنامج المؤهلات المهنية بعد </a:t>
            </a:r>
            <a:r>
              <a:rPr lang="ar-KW" sz="2200" dirty="0">
                <a:latin typeface="+mj-lt"/>
                <a:cs typeface="mohammad bold art 1" pitchFamily="2" charset="-78"/>
              </a:rPr>
              <a:t>التسجيل للتقديم لتلك الاختبارات </a:t>
            </a:r>
            <a:r>
              <a:rPr lang="ar-KW" sz="2200" dirty="0" smtClean="0">
                <a:latin typeface="+mj-lt"/>
                <a:cs typeface="mohammad bold art 1" pitchFamily="2" charset="-78"/>
              </a:rPr>
              <a:t>وسداد الرسوم </a:t>
            </a:r>
            <a:r>
              <a:rPr lang="ar-KW" sz="2200" dirty="0">
                <a:latin typeface="+mj-lt"/>
                <a:cs typeface="mohammad bold art 1" pitchFamily="2" charset="-78"/>
              </a:rPr>
              <a:t>الخاصة بها عن طريق </a:t>
            </a:r>
            <a:r>
              <a:rPr lang="ar-KW" sz="2200" dirty="0" smtClean="0">
                <a:latin typeface="+mj-lt"/>
                <a:cs typeface="mohammad bold art 1" pitchFamily="2" charset="-78"/>
              </a:rPr>
              <a:t>الموقع الإلكتروني </a:t>
            </a:r>
            <a:r>
              <a:rPr lang="ar-KW" sz="2200" dirty="0">
                <a:latin typeface="+mj-lt"/>
                <a:cs typeface="mohammad bold art 1" pitchFamily="2" charset="-78"/>
              </a:rPr>
              <a:t>لمعهد </a:t>
            </a:r>
            <a:r>
              <a:rPr lang="en-US" sz="2200" dirty="0">
                <a:cs typeface="mohammad bold art 1" pitchFamily="2" charset="-78"/>
              </a:rPr>
              <a:t>CISI</a:t>
            </a:r>
            <a:r>
              <a:rPr lang="ar-KW" sz="2200" dirty="0" smtClean="0">
                <a:latin typeface="+mj-lt"/>
                <a:cs typeface="mohammad bold art 1" pitchFamily="2" charset="-78"/>
              </a:rPr>
              <a:t>.</a:t>
            </a:r>
            <a:endParaRPr lang="en-US" sz="2200" dirty="0">
              <a:latin typeface="+mj-lt"/>
              <a:cs typeface="mohammad bold art 1" pitchFamily="2" charset="-7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9621" y="5634977"/>
            <a:ext cx="2019101" cy="975170"/>
          </a:xfrm>
          <a:prstGeom prst="rect">
            <a:avLst/>
          </a:prstGeom>
        </p:spPr>
      </p:pic>
      <p:sp>
        <p:nvSpPr>
          <p:cNvPr id="7" name="Title 1"/>
          <p:cNvSpPr>
            <a:spLocks noGrp="1"/>
          </p:cNvSpPr>
          <p:nvPr>
            <p:ph type="title"/>
          </p:nvPr>
        </p:nvSpPr>
        <p:spPr>
          <a:xfrm>
            <a:off x="0" y="349828"/>
            <a:ext cx="12192000" cy="850106"/>
          </a:xfr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a:normAutofit/>
          </a:bodyPr>
          <a:lstStyle/>
          <a:p>
            <a:pPr algn="ctr" rtl="1">
              <a:lnSpc>
                <a:spcPct val="120000"/>
              </a:lnSpc>
              <a:buSzPct val="80000"/>
            </a:pPr>
            <a:r>
              <a:rPr lang="ar-KW" sz="3600" dirty="0" smtClean="0">
                <a:cs typeface="mohammad bold art 1" pitchFamily="2" charset="-78"/>
              </a:rPr>
              <a:t>التدريب </a:t>
            </a:r>
            <a:r>
              <a:rPr lang="ar-KW" sz="3600" dirty="0">
                <a:cs typeface="mohammad bold art 1" pitchFamily="2" charset="-78"/>
              </a:rPr>
              <a:t>وآلية التقديم لاختبارات المؤهلات المهنية</a:t>
            </a:r>
          </a:p>
        </p:txBody>
      </p:sp>
    </p:spTree>
    <p:extLst>
      <p:ext uri="{BB962C8B-B14F-4D97-AF65-F5344CB8AC3E}">
        <p14:creationId xmlns:p14="http://schemas.microsoft.com/office/powerpoint/2010/main" val="17868845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8935639" y="299882"/>
            <a:ext cx="3251056" cy="111309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095" y="319894"/>
            <a:ext cx="2221815" cy="1073075"/>
          </a:xfrm>
          <a:prstGeom prst="rect">
            <a:avLst/>
          </a:prstGeom>
        </p:spPr>
      </p:pic>
      <p:pic>
        <p:nvPicPr>
          <p:cNvPr id="2" name="Picture 1"/>
          <p:cNvPicPr>
            <a:picLocks noChangeAspect="1"/>
          </p:cNvPicPr>
          <p:nvPr/>
        </p:nvPicPr>
        <p:blipFill>
          <a:blip r:embed="rId5"/>
          <a:stretch>
            <a:fillRect/>
          </a:stretch>
        </p:blipFill>
        <p:spPr>
          <a:xfrm>
            <a:off x="2731355" y="2268998"/>
            <a:ext cx="6894660" cy="2410620"/>
          </a:xfrm>
          <a:prstGeom prst="rect">
            <a:avLst/>
          </a:prstGeom>
        </p:spPr>
      </p:pic>
    </p:spTree>
    <p:extLst>
      <p:ext uri="{BB962C8B-B14F-4D97-AF65-F5344CB8AC3E}">
        <p14:creationId xmlns:p14="http://schemas.microsoft.com/office/powerpoint/2010/main" val="42783041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9828"/>
            <a:ext cx="12192000" cy="850106"/>
          </a:xfr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a:normAutofit/>
          </a:bodyPr>
          <a:lstStyle/>
          <a:p>
            <a:pPr algn="ctr" rtl="1"/>
            <a:r>
              <a:rPr lang="ar-KW" sz="3600" dirty="0">
                <a:cs typeface="mohammad bold art 1" pitchFamily="2" charset="-78"/>
              </a:rPr>
              <a:t>المحتويات</a:t>
            </a:r>
            <a:endParaRPr lang="en-US" sz="3200" dirty="0">
              <a:cs typeface="mohammad bold art 1" pitchFamily="2" charset="-78"/>
            </a:endParaRPr>
          </a:p>
        </p:txBody>
      </p:sp>
      <p:sp>
        <p:nvSpPr>
          <p:cNvPr id="3" name="Content Placeholder 2"/>
          <p:cNvSpPr>
            <a:spLocks noGrp="1"/>
          </p:cNvSpPr>
          <p:nvPr>
            <p:ph idx="1"/>
          </p:nvPr>
        </p:nvSpPr>
        <p:spPr>
          <a:xfrm>
            <a:off x="570271" y="2039240"/>
            <a:ext cx="11002297" cy="3879779"/>
          </a:xfrm>
        </p:spPr>
        <p:txBody>
          <a:bodyPr>
            <a:noAutofit/>
          </a:bodyPr>
          <a:lstStyle/>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أهداف برنامج المؤهلات</a:t>
            </a:r>
            <a:r>
              <a:rPr lang="ar-KW" sz="3200" dirty="0" smtClean="0"/>
              <a:t> </a:t>
            </a:r>
            <a:r>
              <a:rPr lang="ar-KW" sz="2400" dirty="0" smtClean="0">
                <a:latin typeface="+mj-lt"/>
                <a:cs typeface="mohammad bold art 1" pitchFamily="2" charset="-78"/>
              </a:rPr>
              <a:t>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برنامج </a:t>
            </a:r>
            <a:r>
              <a:rPr lang="ar-KW" sz="2400" dirty="0">
                <a:latin typeface="+mj-lt"/>
                <a:cs typeface="mohammad bold art 1" pitchFamily="2" charset="-78"/>
              </a:rPr>
              <a:t>المؤهلات 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سياسة </a:t>
            </a:r>
            <a:r>
              <a:rPr lang="ar-KW" sz="2400" dirty="0">
                <a:latin typeface="+mj-lt"/>
                <a:cs typeface="mohammad bold art 1" pitchFamily="2" charset="-78"/>
              </a:rPr>
              <a:t>الإعفاء من المؤهلات 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آلية </a:t>
            </a:r>
            <a:r>
              <a:rPr lang="ar-KW" sz="2400" dirty="0">
                <a:latin typeface="+mj-lt"/>
                <a:cs typeface="mohammad bold art 1" pitchFamily="2" charset="-78"/>
              </a:rPr>
              <a:t>تطبيق برنامج المؤهلات 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التدريب </a:t>
            </a:r>
            <a:r>
              <a:rPr lang="ar-KW" sz="2400" dirty="0" smtClean="0">
                <a:latin typeface="+mj-lt"/>
                <a:cs typeface="mohammad bold art 1" pitchFamily="2" charset="-78"/>
              </a:rPr>
              <a:t>وآلية التقديم لاختبارات المؤهلات المهنية</a:t>
            </a:r>
            <a:endParaRPr lang="ar-KW" sz="2400" dirty="0">
              <a:latin typeface="+mj-lt"/>
              <a:cs typeface="mohammad bold art 1" pitchFamily="2" charset="-78"/>
            </a:endParaRPr>
          </a:p>
        </p:txBody>
      </p:sp>
    </p:spTree>
    <p:extLst>
      <p:ext uri="{BB962C8B-B14F-4D97-AF65-F5344CB8AC3E}">
        <p14:creationId xmlns:p14="http://schemas.microsoft.com/office/powerpoint/2010/main" val="3995953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57942"/>
            <a:ext cx="12192000" cy="850106"/>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rtl="1"/>
            <a:r>
              <a:rPr lang="ar-KW" sz="3600" dirty="0" smtClean="0">
                <a:cs typeface="mohammad bold art 1" pitchFamily="2" charset="-78"/>
              </a:rPr>
              <a:t>أهداف </a:t>
            </a:r>
            <a:r>
              <a:rPr lang="ar-KW" sz="3600" dirty="0">
                <a:cs typeface="mohammad bold art 1" pitchFamily="2" charset="-78"/>
              </a:rPr>
              <a:t>برنامج المؤهلات</a:t>
            </a:r>
            <a:r>
              <a:rPr lang="ar-KW" dirty="0"/>
              <a:t> </a:t>
            </a:r>
            <a:r>
              <a:rPr lang="ar-KW" sz="3600" dirty="0" smtClean="0">
                <a:cs typeface="mohammad bold art 1" pitchFamily="2" charset="-78"/>
              </a:rPr>
              <a:t>المهنية</a:t>
            </a:r>
            <a:endParaRPr lang="ar-KW" sz="3600" dirty="0">
              <a:cs typeface="mohammad bold art 1" pitchFamily="2" charset="-78"/>
            </a:endParaRPr>
          </a:p>
        </p:txBody>
      </p:sp>
      <p:sp>
        <p:nvSpPr>
          <p:cNvPr id="5" name="Rectangle 4"/>
          <p:cNvSpPr/>
          <p:nvPr/>
        </p:nvSpPr>
        <p:spPr>
          <a:xfrm>
            <a:off x="530942" y="1577481"/>
            <a:ext cx="8908026" cy="1979747"/>
          </a:xfrm>
          <a:prstGeom prst="rect">
            <a:avLst/>
          </a:prstGeom>
          <a:solidFill>
            <a:srgbClr val="0C3B5D"/>
          </a:solidFill>
        </p:spPr>
        <p:style>
          <a:lnRef idx="1">
            <a:schemeClr val="dk2">
              <a:alpha val="90000"/>
              <a:tint val="40000"/>
              <a:hueOff val="0"/>
              <a:satOff val="0"/>
              <a:lumOff val="0"/>
              <a:alphaOff val="0"/>
            </a:schemeClr>
          </a:lnRef>
          <a:fillRef idx="1">
            <a:scrgbClr r="0" g="0" b="0"/>
          </a:fillRef>
          <a:effectRef idx="2">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44294" tIns="220469" rIns="247650" bIns="220468" numCol="1" spcCol="1270" anchor="ctr" anchorCtr="0">
            <a:noAutofit/>
          </a:bodyPr>
          <a:lstStyle/>
          <a:p>
            <a:pPr marL="0" lvl="1" algn="justLow" defTabSz="755650" rtl="1">
              <a:spcBef>
                <a:spcPct val="0"/>
              </a:spcBef>
              <a:spcAft>
                <a:spcPct val="15000"/>
              </a:spcAft>
            </a:pPr>
            <a:r>
              <a:rPr lang="ar-KW" sz="2200" dirty="0">
                <a:solidFill>
                  <a:schemeClr val="bg1"/>
                </a:solidFill>
                <a:cs typeface="mohammad bold art 1" pitchFamily="2" charset="-78"/>
              </a:rPr>
              <a:t>الارتقاء بمستوى الكفاءة المهنية للعاملين في أطراف عديدة لدى منظومة أسواق المال من الوظائف واجبة التسجيل من خلال التعليم المهني والاختبارات التأهيلية بما يتوافق مع المعايير الدولية المطبقة والتوصل إلى بيئة استثمارية جاذبة تحظى بثقة المستثمرين وتمتلك المقومات المطلوبة.</a:t>
            </a:r>
            <a:endParaRPr lang="en-US" sz="2200" dirty="0">
              <a:solidFill>
                <a:schemeClr val="bg1"/>
              </a:solidFill>
              <a:latin typeface="Calibri"/>
              <a:ea typeface="Calibri"/>
              <a:cs typeface="mohammad bold art 1" pitchFamily="2" charset="-78"/>
            </a:endParaRPr>
          </a:p>
        </p:txBody>
      </p:sp>
      <p:sp>
        <p:nvSpPr>
          <p:cNvPr id="6" name="Rectangle 5"/>
          <p:cNvSpPr/>
          <p:nvPr/>
        </p:nvSpPr>
        <p:spPr>
          <a:xfrm>
            <a:off x="9610999" y="1577480"/>
            <a:ext cx="1735427" cy="1981878"/>
          </a:xfrm>
          <a:prstGeom prst="rect">
            <a:avLst/>
          </a:prstGeom>
          <a:solidFill>
            <a:srgbClr val="9F7A29"/>
          </a:solidFill>
        </p:spPr>
        <p:style>
          <a:lnRef idx="0">
            <a:schemeClr val="lt2">
              <a:hueOff val="0"/>
              <a:satOff val="0"/>
              <a:lumOff val="0"/>
              <a:alphaOff val="0"/>
            </a:schemeClr>
          </a:lnRef>
          <a:fillRef idx="3">
            <a:scrgbClr r="0" g="0" b="0"/>
          </a:fillRef>
          <a:effectRef idx="3">
            <a:schemeClr val="dk2">
              <a:hueOff val="0"/>
              <a:satOff val="0"/>
              <a:lumOff val="0"/>
              <a:alphaOff val="0"/>
            </a:schemeClr>
          </a:effectRef>
          <a:fontRef idx="minor">
            <a:schemeClr val="lt1"/>
          </a:fontRef>
        </p:style>
        <p:txBody>
          <a:bodyPr spcFirstLastPara="0" vert="horz" wrap="square" lIns="154893" tIns="116793" rIns="154893" bIns="116793" numCol="1" spcCol="1270" anchor="ctr" anchorCtr="0">
            <a:noAutofit/>
          </a:bodyPr>
          <a:lstStyle/>
          <a:p>
            <a:pPr algn="ctr" defTabSz="889000" rtl="1">
              <a:lnSpc>
                <a:spcPct val="90000"/>
              </a:lnSpc>
              <a:spcBef>
                <a:spcPct val="0"/>
              </a:spcBef>
              <a:spcAft>
                <a:spcPct val="35000"/>
              </a:spcAft>
            </a:pPr>
            <a:r>
              <a:rPr lang="ar-KW" sz="2400" dirty="0">
                <a:solidFill>
                  <a:schemeClr val="tx1"/>
                </a:solidFill>
                <a:latin typeface="Calibri"/>
                <a:ea typeface="Calibri"/>
                <a:cs typeface="mohammad bold art 1" pitchFamily="2" charset="-78"/>
              </a:rPr>
              <a:t>الهدف الاستراتيجي</a:t>
            </a:r>
            <a:endParaRPr lang="en-US" sz="2400" dirty="0">
              <a:solidFill>
                <a:schemeClr val="tx1"/>
              </a:solidFill>
              <a:latin typeface="Calibri"/>
              <a:ea typeface="Calibri"/>
              <a:cs typeface="mohammad bold art 1" pitchFamily="2" charset="-78"/>
            </a:endParaRPr>
          </a:p>
        </p:txBody>
      </p:sp>
      <p:sp>
        <p:nvSpPr>
          <p:cNvPr id="7" name="Rectangle 6"/>
          <p:cNvSpPr/>
          <p:nvPr/>
        </p:nvSpPr>
        <p:spPr>
          <a:xfrm>
            <a:off x="530942" y="3721029"/>
            <a:ext cx="8908026" cy="2693405"/>
          </a:xfrm>
          <a:prstGeom prst="rect">
            <a:avLst/>
          </a:prstGeom>
          <a:solidFill>
            <a:srgbClr val="0C3B5D"/>
          </a:solidFill>
        </p:spPr>
        <p:style>
          <a:lnRef idx="1">
            <a:schemeClr val="dk2">
              <a:alpha val="90000"/>
              <a:tint val="40000"/>
              <a:hueOff val="0"/>
              <a:satOff val="0"/>
              <a:lumOff val="0"/>
              <a:alphaOff val="0"/>
            </a:schemeClr>
          </a:lnRef>
          <a:fillRef idx="1">
            <a:scrgbClr r="0" g="0" b="0"/>
          </a:fillRef>
          <a:effectRef idx="2">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79132" tIns="255307" rIns="247650" bIns="255306" numCol="1" spcCol="1270" anchor="ctr" anchorCtr="0">
            <a:noAutofit/>
          </a:bodyPr>
          <a:lstStyle/>
          <a:p>
            <a:pPr marL="0" lvl="1" algn="justLow" defTabSz="755650" rtl="1">
              <a:spcBef>
                <a:spcPct val="0"/>
              </a:spcBef>
              <a:spcAft>
                <a:spcPct val="15000"/>
              </a:spcAft>
            </a:pPr>
            <a:r>
              <a:rPr lang="ar-KW" sz="2200" dirty="0">
                <a:solidFill>
                  <a:schemeClr val="bg1"/>
                </a:solidFill>
                <a:cs typeface="mohammad bold art 1" pitchFamily="2" charset="-78"/>
              </a:rPr>
              <a:t>تطبيق أحكام المادة 3-3-3 من الكتاب الخامس من اللائحة التنفيذية للقانون رقم 7 لسنة 2010 وتعديلاتهما، والـتي نصت على: "للهيئة اتخاذ الإجراءات اللازمة للتحقق من توافر القدرات الفنية والمهنية التي تؤهل المرشح للوظيفة واجبة التسجيل بما في ذلك وضع الضوابط والقواعد اللازمة واجتياز الاختبارات التأهيلية التي تعدها الهيئة مع إمكانية إجراء مقابلة شخصية للمرشح إذا ما تطلب الأمر ذلك." </a:t>
            </a:r>
            <a:endParaRPr lang="en-US" sz="2200" dirty="0">
              <a:solidFill>
                <a:schemeClr val="bg1"/>
              </a:solidFill>
            </a:endParaRPr>
          </a:p>
        </p:txBody>
      </p:sp>
      <p:sp>
        <p:nvSpPr>
          <p:cNvPr id="8" name="Rectangle 7"/>
          <p:cNvSpPr/>
          <p:nvPr/>
        </p:nvSpPr>
        <p:spPr>
          <a:xfrm>
            <a:off x="9611000" y="3721028"/>
            <a:ext cx="1735426" cy="2697480"/>
          </a:xfrm>
          <a:prstGeom prst="rect">
            <a:avLst/>
          </a:prstGeom>
          <a:solidFill>
            <a:srgbClr val="9F7A29"/>
          </a:solidFill>
        </p:spPr>
        <p:style>
          <a:lnRef idx="0">
            <a:schemeClr val="lt2">
              <a:hueOff val="0"/>
              <a:satOff val="0"/>
              <a:lumOff val="0"/>
              <a:alphaOff val="0"/>
            </a:schemeClr>
          </a:lnRef>
          <a:fillRef idx="3">
            <a:scrgbClr r="0" g="0" b="0"/>
          </a:fillRef>
          <a:effectRef idx="3">
            <a:schemeClr val="dk2">
              <a:hueOff val="0"/>
              <a:satOff val="0"/>
              <a:lumOff val="0"/>
              <a:alphaOff val="0"/>
            </a:schemeClr>
          </a:effectRef>
          <a:fontRef idx="minor">
            <a:schemeClr val="lt1"/>
          </a:fontRef>
        </p:style>
        <p:txBody>
          <a:bodyPr spcFirstLastPara="0" vert="horz" wrap="square" lIns="154893" tIns="116793" rIns="154893" bIns="116793" numCol="1" spcCol="1270" anchor="ctr" anchorCtr="0">
            <a:noAutofit/>
          </a:bodyPr>
          <a:lstStyle/>
          <a:p>
            <a:pPr algn="ctr" defTabSz="889000" rtl="1">
              <a:lnSpc>
                <a:spcPct val="90000"/>
              </a:lnSpc>
              <a:spcBef>
                <a:spcPct val="0"/>
              </a:spcBef>
              <a:spcAft>
                <a:spcPct val="35000"/>
              </a:spcAft>
            </a:pPr>
            <a:r>
              <a:rPr lang="ar-KW" sz="2400" dirty="0">
                <a:solidFill>
                  <a:schemeClr val="tx1"/>
                </a:solidFill>
                <a:latin typeface="Calibri"/>
                <a:ea typeface="Calibri"/>
                <a:cs typeface="mohammad bold art 1" pitchFamily="2" charset="-78"/>
              </a:rPr>
              <a:t>الهدف التشريعي</a:t>
            </a:r>
            <a:endParaRPr lang="en-US" sz="2400" dirty="0">
              <a:solidFill>
                <a:schemeClr val="tx1"/>
              </a:solidFill>
            </a:endParaRPr>
          </a:p>
        </p:txBody>
      </p:sp>
    </p:spTree>
    <p:extLst>
      <p:ext uri="{BB962C8B-B14F-4D97-AF65-F5344CB8AC3E}">
        <p14:creationId xmlns:p14="http://schemas.microsoft.com/office/powerpoint/2010/main" val="29812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144" y="2385295"/>
            <a:ext cx="12280392"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solidFill>
                  <a:schemeClr val="bg1"/>
                </a:solidFill>
                <a:cs typeface="mohammad bold art 1" pitchFamily="2" charset="-78"/>
              </a:rPr>
              <a:t>برنامج المؤهلات المهنية</a:t>
            </a:r>
          </a:p>
        </p:txBody>
      </p:sp>
    </p:spTree>
    <p:extLst>
      <p:ext uri="{BB962C8B-B14F-4D97-AF65-F5344CB8AC3E}">
        <p14:creationId xmlns:p14="http://schemas.microsoft.com/office/powerpoint/2010/main" val="15092175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115" y="737331"/>
            <a:ext cx="10137284" cy="4325856"/>
          </a:xfrm>
          <a:prstGeom prst="rect">
            <a:avLst/>
          </a:prstGeom>
        </p:spPr>
      </p:pic>
      <p:sp>
        <p:nvSpPr>
          <p:cNvPr id="3" name="Rectangle 2"/>
          <p:cNvSpPr/>
          <p:nvPr/>
        </p:nvSpPr>
        <p:spPr>
          <a:xfrm>
            <a:off x="8383214" y="3023003"/>
            <a:ext cx="2382499" cy="1654812"/>
          </a:xfrm>
          <a:prstGeom prst="rect">
            <a:avLst/>
          </a:prstGeom>
          <a:solidFill>
            <a:srgbClr val="F2EBDF"/>
          </a:solidFill>
        </p:spPr>
        <p:txBody>
          <a:bodyPr wrap="square">
            <a:spAutoFit/>
          </a:bodyPr>
          <a:lstStyle/>
          <a:p>
            <a:pPr algn="ctr" defTabSz="914400" rtl="1">
              <a:lnSpc>
                <a:spcPct val="105000"/>
              </a:lnSpc>
              <a:spcAft>
                <a:spcPts val="800"/>
              </a:spcAft>
              <a:defRPr/>
            </a:pPr>
            <a:r>
              <a:rPr lang="ar-KW" kern="0" dirty="0">
                <a:solidFill>
                  <a:srgbClr val="0C3B5D"/>
                </a:solidFill>
                <a:ea typeface="Calibri" panose="020F0502020204030204" pitchFamily="34" charset="0"/>
                <a:cs typeface="mohammad bold art 1" pitchFamily="2" charset="-78"/>
              </a:rPr>
              <a:t>مؤهل</a:t>
            </a:r>
            <a:r>
              <a:rPr lang="en-US" kern="0" dirty="0">
                <a:solidFill>
                  <a:srgbClr val="0C3B5D"/>
                </a:solidFill>
                <a:ea typeface="Calibri" panose="020F0502020204030204" pitchFamily="34" charset="0"/>
                <a:cs typeface="mohammad bold art 1" pitchFamily="2" charset="-78"/>
              </a:rPr>
              <a:t>CISI </a:t>
            </a:r>
            <a:r>
              <a:rPr lang="ar-KW" kern="0" dirty="0">
                <a:solidFill>
                  <a:srgbClr val="0C3B5D"/>
                </a:solidFill>
                <a:ea typeface="Calibri" panose="020F0502020204030204" pitchFamily="34" charset="0"/>
                <a:cs typeface="mohammad bold art 1" pitchFamily="2" charset="-78"/>
              </a:rPr>
              <a:t> الفني الدولي العام للقطاع المالي</a:t>
            </a:r>
          </a:p>
          <a:p>
            <a:pPr algn="ctr" defTabSz="914400" rtl="1">
              <a:lnSpc>
                <a:spcPct val="105000"/>
              </a:lnSpc>
              <a:spcAft>
                <a:spcPts val="800"/>
              </a:spcAft>
              <a:defRPr/>
            </a:pPr>
            <a:endParaRPr lang="ar-KW" sz="1100" kern="0" dirty="0">
              <a:solidFill>
                <a:srgbClr val="0C3B5D"/>
              </a:solidFill>
              <a:ea typeface="Calibri" panose="020F0502020204030204" pitchFamily="34" charset="0"/>
              <a:cs typeface="mohammad bold art 1" pitchFamily="2" charset="-78"/>
            </a:endParaRPr>
          </a:p>
          <a:p>
            <a:pPr algn="ctr" defTabSz="914400" rtl="1">
              <a:lnSpc>
                <a:spcPct val="105000"/>
              </a:lnSpc>
              <a:spcAft>
                <a:spcPts val="800"/>
              </a:spcAft>
              <a:defRPr/>
            </a:pPr>
            <a:r>
              <a:rPr lang="ar-KW" kern="0" dirty="0">
                <a:solidFill>
                  <a:srgbClr val="0C3B5D"/>
                </a:solidFill>
                <a:ea typeface="Calibri" panose="020F0502020204030204" pitchFamily="34" charset="0"/>
                <a:cs typeface="mohammad bold art 1" pitchFamily="2" charset="-78"/>
              </a:rPr>
              <a:t>معتمد ومطبق على نطاق عالمي وإقليمي واسع</a:t>
            </a:r>
          </a:p>
        </p:txBody>
      </p:sp>
      <p:sp>
        <p:nvSpPr>
          <p:cNvPr id="5" name="Rectangle 4"/>
          <p:cNvSpPr/>
          <p:nvPr/>
        </p:nvSpPr>
        <p:spPr>
          <a:xfrm>
            <a:off x="4893507" y="3551481"/>
            <a:ext cx="2382499" cy="597856"/>
          </a:xfrm>
          <a:prstGeom prst="rect">
            <a:avLst/>
          </a:prstGeom>
          <a:solidFill>
            <a:srgbClr val="F2EBDF"/>
          </a:solidFill>
        </p:spPr>
        <p:txBody>
          <a:bodyPr wrap="square">
            <a:spAutoFit/>
          </a:bodyPr>
          <a:lstStyle/>
          <a:p>
            <a:pPr algn="ctr" defTabSz="1155671" rtl="1">
              <a:lnSpc>
                <a:spcPct val="90000"/>
              </a:lnSpc>
              <a:spcBef>
                <a:spcPct val="0"/>
              </a:spcBef>
              <a:spcAft>
                <a:spcPct val="35000"/>
              </a:spcAft>
              <a:defRPr/>
            </a:pPr>
            <a:r>
              <a:rPr lang="ar-KW" dirty="0">
                <a:solidFill>
                  <a:srgbClr val="0C3B5D"/>
                </a:solidFill>
                <a:cs typeface="mohammad bold art 1" pitchFamily="2" charset="-78"/>
              </a:rPr>
              <a:t>مؤهل محلي خاص بقوانين ولوائح الهيئة وتشريعاتها</a:t>
            </a:r>
            <a:endParaRPr lang="en-US" dirty="0">
              <a:solidFill>
                <a:srgbClr val="0C3B5D"/>
              </a:solidFill>
            </a:endParaRPr>
          </a:p>
        </p:txBody>
      </p:sp>
      <p:sp>
        <p:nvSpPr>
          <p:cNvPr id="6" name="Rectangle 5"/>
          <p:cNvSpPr/>
          <p:nvPr/>
        </p:nvSpPr>
        <p:spPr>
          <a:xfrm>
            <a:off x="1233572" y="2931696"/>
            <a:ext cx="2679701" cy="1837426"/>
          </a:xfrm>
          <a:prstGeom prst="rect">
            <a:avLst/>
          </a:prstGeom>
          <a:solidFill>
            <a:srgbClr val="F2EBDF"/>
          </a:solidFill>
        </p:spPr>
        <p:txBody>
          <a:bodyPr wrap="square">
            <a:spAutoFit/>
          </a:bodyPr>
          <a:lstStyle/>
          <a:p>
            <a:pPr algn="ctr" defTabSz="1155671" rtl="1">
              <a:lnSpc>
                <a:spcPct val="90000"/>
              </a:lnSpc>
              <a:spcBef>
                <a:spcPct val="0"/>
              </a:spcBef>
              <a:spcAft>
                <a:spcPct val="35000"/>
              </a:spcAft>
              <a:defRPr/>
            </a:pPr>
            <a:r>
              <a:rPr lang="ar-KW" sz="1700" dirty="0">
                <a:solidFill>
                  <a:srgbClr val="0C3B5D"/>
                </a:solidFill>
                <a:cs typeface="mohammad bold art 1" pitchFamily="2" charset="-78"/>
              </a:rPr>
              <a:t>مؤهل </a:t>
            </a:r>
            <a:r>
              <a:rPr lang="en-US" sz="1700" dirty="0">
                <a:solidFill>
                  <a:srgbClr val="0C3B5D"/>
                </a:solidFill>
                <a:cs typeface="mohammad bold art 1" pitchFamily="2" charset="-78"/>
              </a:rPr>
              <a:t>CISI</a:t>
            </a:r>
            <a:r>
              <a:rPr lang="ar-KW" sz="1700" dirty="0">
                <a:solidFill>
                  <a:srgbClr val="0C3B5D"/>
                </a:solidFill>
                <a:cs typeface="mohammad bold art 1" pitchFamily="2" charset="-78"/>
              </a:rPr>
              <a:t> الدولي التخصصي ذو مستوى أعلى من المؤهل الفني</a:t>
            </a:r>
          </a:p>
          <a:p>
            <a:pPr algn="ctr" defTabSz="1155671" rtl="1">
              <a:lnSpc>
                <a:spcPct val="90000"/>
              </a:lnSpc>
              <a:spcBef>
                <a:spcPct val="0"/>
              </a:spcBef>
              <a:spcAft>
                <a:spcPct val="35000"/>
              </a:spcAft>
              <a:defRPr/>
            </a:pPr>
            <a:endParaRPr lang="ar-KW" sz="1000" dirty="0">
              <a:solidFill>
                <a:srgbClr val="0C3B5D"/>
              </a:solidFill>
              <a:cs typeface="mohammad bold art 1" pitchFamily="2" charset="-78"/>
            </a:endParaRPr>
          </a:p>
          <a:p>
            <a:pPr algn="ctr" defTabSz="1155671" rtl="1">
              <a:lnSpc>
                <a:spcPct val="90000"/>
              </a:lnSpc>
              <a:spcBef>
                <a:spcPct val="0"/>
              </a:spcBef>
              <a:spcAft>
                <a:spcPct val="35000"/>
              </a:spcAft>
              <a:defRPr/>
            </a:pPr>
            <a:r>
              <a:rPr lang="ar-KW" sz="1700" dirty="0">
                <a:solidFill>
                  <a:srgbClr val="0C3B5D"/>
                </a:solidFill>
                <a:cs typeface="mohammad bold art 1" pitchFamily="2" charset="-78"/>
              </a:rPr>
              <a:t>معتمد على نطاق عالمي</a:t>
            </a:r>
          </a:p>
          <a:p>
            <a:pPr algn="ctr" defTabSz="1155671" rtl="1">
              <a:lnSpc>
                <a:spcPct val="90000"/>
              </a:lnSpc>
              <a:spcBef>
                <a:spcPct val="0"/>
              </a:spcBef>
              <a:spcAft>
                <a:spcPct val="35000"/>
              </a:spcAft>
              <a:defRPr/>
            </a:pPr>
            <a:endParaRPr lang="ar-KW" sz="1000" dirty="0">
              <a:solidFill>
                <a:srgbClr val="0C3B5D"/>
              </a:solidFill>
              <a:cs typeface="mohammad bold art 1" pitchFamily="2" charset="-78"/>
            </a:endParaRPr>
          </a:p>
          <a:p>
            <a:pPr algn="ctr" defTabSz="1155671" rtl="1">
              <a:lnSpc>
                <a:spcPct val="90000"/>
              </a:lnSpc>
              <a:spcBef>
                <a:spcPct val="0"/>
              </a:spcBef>
              <a:spcAft>
                <a:spcPct val="35000"/>
              </a:spcAft>
              <a:defRPr/>
            </a:pPr>
            <a:r>
              <a:rPr lang="ar-KW" sz="1700" dirty="0">
                <a:solidFill>
                  <a:srgbClr val="0C3B5D"/>
                </a:solidFill>
                <a:cs typeface="mohammad bold art 1" pitchFamily="2" charset="-78"/>
              </a:rPr>
              <a:t> يختلف حسب طبيعة كل وظيفة </a:t>
            </a:r>
            <a:endParaRPr lang="en-US" sz="1700" dirty="0">
              <a:solidFill>
                <a:srgbClr val="0C3B5D"/>
              </a:solidFill>
            </a:endParaRPr>
          </a:p>
        </p:txBody>
      </p:sp>
      <p:pic>
        <p:nvPicPr>
          <p:cNvPr id="7" name="Picture 6"/>
          <p:cNvPicPr>
            <a:picLocks noChangeAspect="1"/>
          </p:cNvPicPr>
          <p:nvPr/>
        </p:nvPicPr>
        <p:blipFill>
          <a:blip r:embed="rId4"/>
          <a:stretch>
            <a:fillRect/>
          </a:stretch>
        </p:blipFill>
        <p:spPr>
          <a:xfrm>
            <a:off x="1016115" y="5063187"/>
            <a:ext cx="10137284" cy="874901"/>
          </a:xfrm>
          <a:prstGeom prst="rect">
            <a:avLst/>
          </a:prstGeom>
        </p:spPr>
      </p:pic>
    </p:spTree>
    <p:extLst>
      <p:ext uri="{BB962C8B-B14F-4D97-AF65-F5344CB8AC3E}">
        <p14:creationId xmlns:p14="http://schemas.microsoft.com/office/powerpoint/2010/main" val="27069546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358996" y="63790"/>
            <a:ext cx="7738229" cy="6761310"/>
          </a:xfrm>
          <a:prstGeom prst="rect">
            <a:avLst/>
          </a:prstGeom>
        </p:spPr>
      </p:pic>
    </p:spTree>
    <p:extLst>
      <p:ext uri="{BB962C8B-B14F-4D97-AF65-F5344CB8AC3E}">
        <p14:creationId xmlns:p14="http://schemas.microsoft.com/office/powerpoint/2010/main" val="28565316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41048" y="34595"/>
            <a:ext cx="7361298" cy="6692821"/>
          </a:xfrm>
          <a:prstGeom prst="rect">
            <a:avLst/>
          </a:prstGeom>
        </p:spPr>
      </p:pic>
      <p:pic>
        <p:nvPicPr>
          <p:cNvPr id="6" name="Picture 5"/>
          <p:cNvPicPr>
            <a:picLocks noChangeAspect="1"/>
          </p:cNvPicPr>
          <p:nvPr/>
        </p:nvPicPr>
        <p:blipFill>
          <a:blip r:embed="rId3"/>
          <a:stretch>
            <a:fillRect/>
          </a:stretch>
        </p:blipFill>
        <p:spPr>
          <a:xfrm>
            <a:off x="8912169" y="712382"/>
            <a:ext cx="1682906" cy="5673797"/>
          </a:xfrm>
          <a:prstGeom prst="rect">
            <a:avLst/>
          </a:prstGeom>
        </p:spPr>
      </p:pic>
    </p:spTree>
    <p:extLst>
      <p:ext uri="{BB962C8B-B14F-4D97-AF65-F5344CB8AC3E}">
        <p14:creationId xmlns:p14="http://schemas.microsoft.com/office/powerpoint/2010/main" val="8202220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solidFill>
                  <a:schemeClr val="bg1"/>
                </a:solidFill>
                <a:cs typeface="mohammad bold art 1" pitchFamily="2" charset="-78"/>
              </a:rPr>
              <a:t>سياسة الإعفاء</a:t>
            </a:r>
          </a:p>
        </p:txBody>
      </p:sp>
    </p:spTree>
    <p:extLst>
      <p:ext uri="{BB962C8B-B14F-4D97-AF65-F5344CB8AC3E}">
        <p14:creationId xmlns:p14="http://schemas.microsoft.com/office/powerpoint/2010/main" val="30653404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24000" y="1772850"/>
            <a:ext cx="9037674" cy="5021695"/>
          </a:xfrm>
          <a:prstGeom prst="rect">
            <a:avLst/>
          </a:prstGeom>
        </p:spPr>
      </p:pic>
      <p:sp>
        <p:nvSpPr>
          <p:cNvPr id="5" name="Content Placeholder 4"/>
          <p:cNvSpPr>
            <a:spLocks noGrp="1"/>
          </p:cNvSpPr>
          <p:nvPr>
            <p:ph idx="1"/>
          </p:nvPr>
        </p:nvSpPr>
        <p:spPr>
          <a:xfrm>
            <a:off x="1597153" y="340240"/>
            <a:ext cx="8964521" cy="1250817"/>
          </a:xfrm>
          <a:solidFill>
            <a:srgbClr val="F2EBDF"/>
          </a:solidFill>
        </p:spPr>
        <p:txBody>
          <a:bodyPr>
            <a:normAutofit lnSpcReduction="10000"/>
          </a:bodyPr>
          <a:lstStyle/>
          <a:p>
            <a:pPr marL="0" indent="0" algn="just" rtl="1">
              <a:lnSpc>
                <a:spcPct val="160000"/>
              </a:lnSpc>
              <a:buNone/>
            </a:pPr>
            <a:r>
              <a:rPr lang="ar-KW" sz="1600" dirty="0">
                <a:solidFill>
                  <a:srgbClr val="0C3B5D"/>
                </a:solidFill>
                <a:latin typeface="Times New Roman" panose="02020603050405020304" pitchFamily="18" charset="0"/>
                <a:cs typeface="mohammad bold art 1" pitchFamily="2" charset="-78"/>
              </a:rPr>
              <a:t>حدد الملحق رقم (3) من الكتاب الخامس من اللائحة التنفيذية للقانون رقم 7 لسنة 2010 وتعديلاتهما، المؤهلات العلمية والخبرات العملية الواجب توافرها في المناصب والوظائف واجبة التسجيل لدى الشخص المرخص له وفقاً لقواعد الكفاءة والنزاهة.</a:t>
            </a:r>
          </a:p>
        </p:txBody>
      </p:sp>
    </p:spTree>
    <p:extLst>
      <p:ext uri="{BB962C8B-B14F-4D97-AF65-F5344CB8AC3E}">
        <p14:creationId xmlns:p14="http://schemas.microsoft.com/office/powerpoint/2010/main" val="8338549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571</TotalTime>
  <Words>469</Words>
  <Application>Microsoft Office PowerPoint</Application>
  <PresentationFormat>Widescreen</PresentationFormat>
  <Paragraphs>64</Paragraphs>
  <Slides>15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mohammad bold art 1</vt:lpstr>
      <vt:lpstr>Times New Roman</vt:lpstr>
      <vt:lpstr>Wingdings</vt:lpstr>
      <vt:lpstr>Office Theme</vt:lpstr>
      <vt:lpstr>PowerPoint Presentation</vt:lpstr>
      <vt:lpstr>المحتويات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التدريب وآلية التقديم لاختبارات المؤهلات المهنية</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Zahra Almousa</dc:creator>
  <cp:lastModifiedBy>Zahra Almousa</cp:lastModifiedBy>
  <cp:revision>57</cp:revision>
  <dcterms:created xsi:type="dcterms:W3CDTF">2019-04-12T16:01:35Z</dcterms:created>
  <dcterms:modified xsi:type="dcterms:W3CDTF">2019-07-09T07:59:17Z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c2485684-08fc-47d1-9906-9b9ceedfbab4</vt:lpwstr>
  </property>
</Properties>
</file>